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7" r:id="rId8"/>
    <p:sldId id="261" r:id="rId9"/>
    <p:sldId id="262" r:id="rId10"/>
    <p:sldId id="266" r:id="rId11"/>
    <p:sldId id="264" r:id="rId12"/>
    <p:sldId id="265"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494" y="-1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39987CD6-6319-461E-A8D5-E1FD01E92BF1}" type="datetimeFigureOut">
              <a:rPr lang="en-IE" smtClean="0"/>
              <a:t>31/01/2016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57E985-0A0D-451C-AE90-FBEA9014584C}" type="slidenum">
              <a:rPr lang="en-IE" smtClean="0"/>
              <a:t>‹#›</a:t>
            </a:fld>
            <a:endParaRPr lang="en-IE"/>
          </a:p>
        </p:txBody>
      </p:sp>
    </p:spTree>
    <p:extLst>
      <p:ext uri="{BB962C8B-B14F-4D97-AF65-F5344CB8AC3E}">
        <p14:creationId xmlns:p14="http://schemas.microsoft.com/office/powerpoint/2010/main" val="3952079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39987CD6-6319-461E-A8D5-E1FD01E92BF1}" type="datetimeFigureOut">
              <a:rPr lang="en-IE" smtClean="0"/>
              <a:t>31/01/2016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57E985-0A0D-451C-AE90-FBEA9014584C}" type="slidenum">
              <a:rPr lang="en-IE" smtClean="0"/>
              <a:t>‹#›</a:t>
            </a:fld>
            <a:endParaRPr lang="en-IE"/>
          </a:p>
        </p:txBody>
      </p:sp>
    </p:spTree>
    <p:extLst>
      <p:ext uri="{BB962C8B-B14F-4D97-AF65-F5344CB8AC3E}">
        <p14:creationId xmlns:p14="http://schemas.microsoft.com/office/powerpoint/2010/main" val="2613264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987CD6-6319-461E-A8D5-E1FD01E92BF1}" type="datetimeFigureOut">
              <a:rPr lang="en-IE" smtClean="0"/>
              <a:t>31/01/2016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57E985-0A0D-451C-AE90-FBEA9014584C}" type="slidenum">
              <a:rPr lang="en-IE" smtClean="0"/>
              <a:t>‹#›</a:t>
            </a:fld>
            <a:endParaRPr lang="en-IE"/>
          </a:p>
        </p:txBody>
      </p:sp>
    </p:spTree>
    <p:extLst>
      <p:ext uri="{BB962C8B-B14F-4D97-AF65-F5344CB8AC3E}">
        <p14:creationId xmlns:p14="http://schemas.microsoft.com/office/powerpoint/2010/main" val="4022933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39987CD6-6319-461E-A8D5-E1FD01E92BF1}" type="datetimeFigureOut">
              <a:rPr lang="en-IE" smtClean="0"/>
              <a:t>31/01/2016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357E985-0A0D-451C-AE90-FBEA9014584C}" type="slidenum">
              <a:rPr lang="en-IE" smtClean="0"/>
              <a:t>‹#›</a:t>
            </a:fld>
            <a:endParaRPr lang="en-IE"/>
          </a:p>
        </p:txBody>
      </p:sp>
    </p:spTree>
    <p:extLst>
      <p:ext uri="{BB962C8B-B14F-4D97-AF65-F5344CB8AC3E}">
        <p14:creationId xmlns:p14="http://schemas.microsoft.com/office/powerpoint/2010/main" val="739562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39987CD6-6319-461E-A8D5-E1FD01E92BF1}" type="datetimeFigureOut">
              <a:rPr lang="en-IE" smtClean="0"/>
              <a:t>31/01/2016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7357E985-0A0D-451C-AE90-FBEA9014584C}" type="slidenum">
              <a:rPr lang="en-IE" smtClean="0"/>
              <a:t>‹#›</a:t>
            </a:fld>
            <a:endParaRPr lang="en-IE"/>
          </a:p>
        </p:txBody>
      </p:sp>
    </p:spTree>
    <p:extLst>
      <p:ext uri="{BB962C8B-B14F-4D97-AF65-F5344CB8AC3E}">
        <p14:creationId xmlns:p14="http://schemas.microsoft.com/office/powerpoint/2010/main" val="3519999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39987CD6-6319-461E-A8D5-E1FD01E92BF1}" type="datetimeFigureOut">
              <a:rPr lang="en-IE" smtClean="0"/>
              <a:t>31/01/2016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7357E985-0A0D-451C-AE90-FBEA9014584C}" type="slidenum">
              <a:rPr lang="en-IE" smtClean="0"/>
              <a:t>‹#›</a:t>
            </a:fld>
            <a:endParaRPr lang="en-IE"/>
          </a:p>
        </p:txBody>
      </p:sp>
    </p:spTree>
    <p:extLst>
      <p:ext uri="{BB962C8B-B14F-4D97-AF65-F5344CB8AC3E}">
        <p14:creationId xmlns:p14="http://schemas.microsoft.com/office/powerpoint/2010/main" val="1973453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987CD6-6319-461E-A8D5-E1FD01E92BF1}" type="datetimeFigureOut">
              <a:rPr lang="en-IE" smtClean="0"/>
              <a:t>31/01/2016</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7357E985-0A0D-451C-AE90-FBEA9014584C}" type="slidenum">
              <a:rPr lang="en-IE" smtClean="0"/>
              <a:t>‹#›</a:t>
            </a:fld>
            <a:endParaRPr lang="en-IE"/>
          </a:p>
        </p:txBody>
      </p:sp>
    </p:spTree>
    <p:extLst>
      <p:ext uri="{BB962C8B-B14F-4D97-AF65-F5344CB8AC3E}">
        <p14:creationId xmlns:p14="http://schemas.microsoft.com/office/powerpoint/2010/main" val="3638354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987CD6-6319-461E-A8D5-E1FD01E92BF1}" type="datetimeFigureOut">
              <a:rPr lang="en-IE" smtClean="0"/>
              <a:t>31/01/2016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357E985-0A0D-451C-AE90-FBEA9014584C}" type="slidenum">
              <a:rPr lang="en-IE" smtClean="0"/>
              <a:t>‹#›</a:t>
            </a:fld>
            <a:endParaRPr lang="en-IE"/>
          </a:p>
        </p:txBody>
      </p:sp>
    </p:spTree>
    <p:extLst>
      <p:ext uri="{BB962C8B-B14F-4D97-AF65-F5344CB8AC3E}">
        <p14:creationId xmlns:p14="http://schemas.microsoft.com/office/powerpoint/2010/main" val="1432908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987CD6-6319-461E-A8D5-E1FD01E92BF1}" type="datetimeFigureOut">
              <a:rPr lang="en-IE" smtClean="0"/>
              <a:t>31/01/2016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357E985-0A0D-451C-AE90-FBEA9014584C}" type="slidenum">
              <a:rPr lang="en-IE" smtClean="0"/>
              <a:t>‹#›</a:t>
            </a:fld>
            <a:endParaRPr lang="en-IE"/>
          </a:p>
        </p:txBody>
      </p:sp>
    </p:spTree>
    <p:extLst>
      <p:ext uri="{BB962C8B-B14F-4D97-AF65-F5344CB8AC3E}">
        <p14:creationId xmlns:p14="http://schemas.microsoft.com/office/powerpoint/2010/main" val="1900298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39987CD6-6319-461E-A8D5-E1FD01E92BF1}" type="datetimeFigureOut">
              <a:rPr lang="en-IE" smtClean="0"/>
              <a:t>31/01/2016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57E985-0A0D-451C-AE90-FBEA9014584C}" type="slidenum">
              <a:rPr lang="en-IE" smtClean="0"/>
              <a:t>‹#›</a:t>
            </a:fld>
            <a:endParaRPr lang="en-IE"/>
          </a:p>
        </p:txBody>
      </p:sp>
    </p:spTree>
    <p:extLst>
      <p:ext uri="{BB962C8B-B14F-4D97-AF65-F5344CB8AC3E}">
        <p14:creationId xmlns:p14="http://schemas.microsoft.com/office/powerpoint/2010/main" val="2701454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39987CD6-6319-461E-A8D5-E1FD01E92BF1}" type="datetimeFigureOut">
              <a:rPr lang="en-IE" smtClean="0"/>
              <a:t>31/01/2016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57E985-0A0D-451C-AE90-FBEA9014584C}" type="slidenum">
              <a:rPr lang="en-IE" smtClean="0"/>
              <a:t>‹#›</a:t>
            </a:fld>
            <a:endParaRPr lang="en-IE"/>
          </a:p>
        </p:txBody>
      </p:sp>
    </p:spTree>
    <p:extLst>
      <p:ext uri="{BB962C8B-B14F-4D97-AF65-F5344CB8AC3E}">
        <p14:creationId xmlns:p14="http://schemas.microsoft.com/office/powerpoint/2010/main" val="808323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987CD6-6319-461E-A8D5-E1FD01E92BF1}" type="datetimeFigureOut">
              <a:rPr lang="en-IE" smtClean="0"/>
              <a:t>31/01/2016</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57E985-0A0D-451C-AE90-FBEA9014584C}" type="slidenum">
              <a:rPr lang="en-IE" smtClean="0"/>
              <a:t>‹#›</a:t>
            </a:fld>
            <a:endParaRPr lang="en-IE"/>
          </a:p>
        </p:txBody>
      </p:sp>
    </p:spTree>
    <p:extLst>
      <p:ext uri="{BB962C8B-B14F-4D97-AF65-F5344CB8AC3E}">
        <p14:creationId xmlns:p14="http://schemas.microsoft.com/office/powerpoint/2010/main" val="892411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Poetry – Structuring An Answer</a:t>
            </a:r>
            <a:endParaRPr lang="en-IE" dirty="0"/>
          </a:p>
        </p:txBody>
      </p:sp>
      <p:sp>
        <p:nvSpPr>
          <p:cNvPr id="3" name="Subtitle 2"/>
          <p:cNvSpPr>
            <a:spLocks noGrp="1"/>
          </p:cNvSpPr>
          <p:nvPr>
            <p:ph type="subTitle" idx="1"/>
          </p:nvPr>
        </p:nvSpPr>
        <p:spPr/>
        <p:txBody>
          <a:bodyPr/>
          <a:lstStyle/>
          <a:p>
            <a:endParaRPr lang="en-IE" dirty="0"/>
          </a:p>
        </p:txBody>
      </p:sp>
    </p:spTree>
    <p:extLst>
      <p:ext uri="{BB962C8B-B14F-4D97-AF65-F5344CB8AC3E}">
        <p14:creationId xmlns:p14="http://schemas.microsoft.com/office/powerpoint/2010/main" val="3741285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Approaching the Question</a:t>
            </a:r>
            <a:endParaRPr lang="en-IE" dirty="0"/>
          </a:p>
        </p:txBody>
      </p:sp>
      <p:sp>
        <p:nvSpPr>
          <p:cNvPr id="3" name="Content Placeholder 2"/>
          <p:cNvSpPr>
            <a:spLocks noGrp="1"/>
          </p:cNvSpPr>
          <p:nvPr>
            <p:ph idx="1"/>
          </p:nvPr>
        </p:nvSpPr>
        <p:spPr/>
        <p:txBody>
          <a:bodyPr>
            <a:normAutofit fontScale="92500" lnSpcReduction="20000"/>
          </a:bodyPr>
          <a:lstStyle/>
          <a:p>
            <a:pPr lvl="0"/>
            <a:r>
              <a:rPr lang="en-IE" dirty="0" smtClean="0"/>
              <a:t>4 </a:t>
            </a:r>
            <a:r>
              <a:rPr lang="en-IE" dirty="0"/>
              <a:t>pages </a:t>
            </a:r>
            <a:r>
              <a:rPr lang="en-IE" b="1" dirty="0" smtClean="0"/>
              <a:t>minimum</a:t>
            </a:r>
          </a:p>
          <a:p>
            <a:pPr lvl="0"/>
            <a:r>
              <a:rPr lang="en-IE" dirty="0" smtClean="0"/>
              <a:t>Refer to </a:t>
            </a:r>
            <a:r>
              <a:rPr lang="en-IE" b="1" dirty="0" smtClean="0"/>
              <a:t>4 poems in detail</a:t>
            </a:r>
            <a:endParaRPr lang="en-IE" b="1" dirty="0"/>
          </a:p>
          <a:p>
            <a:pPr lvl="0"/>
            <a:r>
              <a:rPr lang="en-IE" dirty="0"/>
              <a:t>Identify the different aspects of the question </a:t>
            </a:r>
            <a:r>
              <a:rPr lang="en-IE" dirty="0" smtClean="0"/>
              <a:t>– what exactly am I being asked?</a:t>
            </a:r>
            <a:endParaRPr lang="en-IE" dirty="0"/>
          </a:p>
          <a:p>
            <a:pPr lvl="0"/>
            <a:r>
              <a:rPr lang="en-IE" dirty="0"/>
              <a:t>All aspects (parts) of the question must be covered in each section of your answer</a:t>
            </a:r>
          </a:p>
          <a:p>
            <a:pPr lvl="0"/>
            <a:r>
              <a:rPr lang="en-IE" dirty="0" smtClean="0"/>
              <a:t>You </a:t>
            </a:r>
            <a:r>
              <a:rPr lang="en-IE" dirty="0"/>
              <a:t>MUST have an introduction </a:t>
            </a:r>
            <a:r>
              <a:rPr lang="en-IE" dirty="0" smtClean="0"/>
              <a:t>(brief and to the point) and </a:t>
            </a:r>
            <a:r>
              <a:rPr lang="en-IE" dirty="0"/>
              <a:t>conclusion</a:t>
            </a:r>
          </a:p>
          <a:p>
            <a:pPr lvl="0"/>
            <a:r>
              <a:rPr lang="en-IE" dirty="0"/>
              <a:t>Remember, the emphasis is on </a:t>
            </a:r>
            <a:r>
              <a:rPr lang="en-IE" b="1" dirty="0" smtClean="0"/>
              <a:t>answering the question asked</a:t>
            </a:r>
            <a:endParaRPr lang="en-IE" b="1" dirty="0"/>
          </a:p>
          <a:p>
            <a:endParaRPr lang="en-IE" dirty="0"/>
          </a:p>
        </p:txBody>
      </p:sp>
    </p:spTree>
    <p:extLst>
      <p:ext uri="{BB962C8B-B14F-4D97-AF65-F5344CB8AC3E}">
        <p14:creationId xmlns:p14="http://schemas.microsoft.com/office/powerpoint/2010/main" val="2176292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fontScale="92500" lnSpcReduction="20000"/>
          </a:bodyPr>
          <a:lstStyle/>
          <a:p>
            <a:pPr lvl="0"/>
            <a:r>
              <a:rPr lang="en-IE" dirty="0" smtClean="0"/>
              <a:t>Use </a:t>
            </a:r>
            <a:r>
              <a:rPr lang="en-IE" b="1" dirty="0" smtClean="0"/>
              <a:t>accurate and apt quotes </a:t>
            </a:r>
            <a:r>
              <a:rPr lang="en-IE" dirty="0" smtClean="0"/>
              <a:t>to back up your points</a:t>
            </a:r>
          </a:p>
          <a:p>
            <a:pPr lvl="0"/>
            <a:r>
              <a:rPr lang="en-IE" dirty="0" smtClean="0"/>
              <a:t>Avoid waffle – unless it backs up your position on the question and/or is relevant to this, leave it out</a:t>
            </a:r>
          </a:p>
          <a:p>
            <a:pPr lvl="0"/>
            <a:r>
              <a:rPr lang="en-IE" b="1" u="sng" dirty="0" smtClean="0"/>
              <a:t>Plan carefully </a:t>
            </a:r>
            <a:r>
              <a:rPr lang="en-IE" dirty="0" smtClean="0"/>
              <a:t>what you will cover in each section of your answer and what poems and quotes you will use to back up your points</a:t>
            </a:r>
          </a:p>
          <a:p>
            <a:pPr lvl="0"/>
            <a:r>
              <a:rPr lang="en-IE" dirty="0" smtClean="0"/>
              <a:t>NB: Titles of poems must ALWAYS be in inverted commas, as must all quotes</a:t>
            </a:r>
          </a:p>
          <a:p>
            <a:pPr lvl="0"/>
            <a:r>
              <a:rPr lang="en-IE" dirty="0" smtClean="0"/>
              <a:t>Refer to the poet by surname OR first and surname, but NEVER by first name only; </a:t>
            </a:r>
            <a:r>
              <a:rPr lang="en-IE" dirty="0" err="1" smtClean="0"/>
              <a:t>eg</a:t>
            </a:r>
            <a:r>
              <a:rPr lang="en-IE" dirty="0" smtClean="0"/>
              <a:t> Bishop or Elizabeth Bishop</a:t>
            </a:r>
          </a:p>
          <a:p>
            <a:endParaRPr lang="en-IE" dirty="0"/>
          </a:p>
        </p:txBody>
      </p:sp>
    </p:spTree>
    <p:extLst>
      <p:ext uri="{BB962C8B-B14F-4D97-AF65-F5344CB8AC3E}">
        <p14:creationId xmlns:p14="http://schemas.microsoft.com/office/powerpoint/2010/main" val="3884129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General Outline of Structure</a:t>
            </a:r>
            <a:endParaRPr lang="en-IE" dirty="0"/>
          </a:p>
        </p:txBody>
      </p:sp>
      <p:sp>
        <p:nvSpPr>
          <p:cNvPr id="3" name="Content Placeholder 2"/>
          <p:cNvSpPr>
            <a:spLocks noGrp="1"/>
          </p:cNvSpPr>
          <p:nvPr>
            <p:ph idx="1"/>
          </p:nvPr>
        </p:nvSpPr>
        <p:spPr/>
        <p:txBody>
          <a:bodyPr>
            <a:normAutofit fontScale="85000" lnSpcReduction="20000"/>
          </a:bodyPr>
          <a:lstStyle/>
          <a:p>
            <a:r>
              <a:rPr lang="en-IE" dirty="0" smtClean="0"/>
              <a:t>Introduction </a:t>
            </a:r>
          </a:p>
          <a:p>
            <a:pPr lvl="1"/>
            <a:r>
              <a:rPr lang="en-IE" dirty="0" smtClean="0"/>
              <a:t>Brief and to the point</a:t>
            </a:r>
          </a:p>
          <a:p>
            <a:pPr lvl="1"/>
            <a:r>
              <a:rPr lang="en-IE" dirty="0" smtClean="0"/>
              <a:t>Refer to the terms (wording) of the question</a:t>
            </a:r>
          </a:p>
          <a:p>
            <a:pPr lvl="1"/>
            <a:r>
              <a:rPr lang="en-IE" dirty="0" smtClean="0"/>
              <a:t>Take a position on the question &amp; outline the poems you will use in your answer</a:t>
            </a:r>
          </a:p>
          <a:p>
            <a:r>
              <a:rPr lang="en-IE" dirty="0" smtClean="0"/>
              <a:t>Section 2: First point</a:t>
            </a:r>
          </a:p>
          <a:p>
            <a:pPr lvl="1"/>
            <a:r>
              <a:rPr lang="en-IE" dirty="0" smtClean="0"/>
              <a:t>Depending on the question, focus on either one poem or one aspect of the poet’s work </a:t>
            </a:r>
          </a:p>
          <a:p>
            <a:pPr lvl="1"/>
            <a:r>
              <a:rPr lang="en-IE" dirty="0" smtClean="0"/>
              <a:t>Keep your focus on the question asked</a:t>
            </a:r>
          </a:p>
          <a:p>
            <a:pPr lvl="1"/>
            <a:r>
              <a:rPr lang="en-IE" dirty="0" smtClean="0"/>
              <a:t>Make a strong opening statement, back it up with quotes and examples from the poem/s, and conclude with a reference to the question asked</a:t>
            </a:r>
          </a:p>
          <a:p>
            <a:pPr marL="0" indent="0">
              <a:buNone/>
            </a:pPr>
            <a:endParaRPr lang="en-IE" dirty="0" smtClean="0"/>
          </a:p>
        </p:txBody>
      </p:sp>
    </p:spTree>
    <p:extLst>
      <p:ext uri="{BB962C8B-B14F-4D97-AF65-F5344CB8AC3E}">
        <p14:creationId xmlns:p14="http://schemas.microsoft.com/office/powerpoint/2010/main" val="1927763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a:bodyPr>
          <a:lstStyle/>
          <a:p>
            <a:r>
              <a:rPr lang="en-IE" dirty="0" smtClean="0"/>
              <a:t>Section 3: Second point</a:t>
            </a:r>
          </a:p>
          <a:p>
            <a:pPr lvl="1"/>
            <a:r>
              <a:rPr lang="en-IE" dirty="0" smtClean="0"/>
              <a:t>Depending on the question, focus on either one poem or one aspect of the poet’s work </a:t>
            </a:r>
          </a:p>
          <a:p>
            <a:pPr lvl="1"/>
            <a:r>
              <a:rPr lang="en-IE" dirty="0" smtClean="0"/>
              <a:t>Keep your focus on the question asked</a:t>
            </a:r>
          </a:p>
          <a:p>
            <a:pPr lvl="1"/>
            <a:r>
              <a:rPr lang="en-IE" dirty="0" smtClean="0"/>
              <a:t>Make a strong opening statement, back it up with quotes and examples from the poem/s, and conclude with a reference to the question asked</a:t>
            </a:r>
          </a:p>
          <a:p>
            <a:r>
              <a:rPr lang="en-IE" dirty="0" smtClean="0"/>
              <a:t>Section 4: Third point (as above)</a:t>
            </a:r>
          </a:p>
          <a:p>
            <a:r>
              <a:rPr lang="en-IE" dirty="0" smtClean="0"/>
              <a:t>Section 5: Fourth point (as above)</a:t>
            </a:r>
          </a:p>
        </p:txBody>
      </p:sp>
    </p:spTree>
    <p:extLst>
      <p:ext uri="{BB962C8B-B14F-4D97-AF65-F5344CB8AC3E}">
        <p14:creationId xmlns:p14="http://schemas.microsoft.com/office/powerpoint/2010/main" val="143368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dirty="0"/>
          </a:p>
        </p:txBody>
      </p:sp>
      <p:sp>
        <p:nvSpPr>
          <p:cNvPr id="3" name="Content Placeholder 2"/>
          <p:cNvSpPr>
            <a:spLocks noGrp="1"/>
          </p:cNvSpPr>
          <p:nvPr>
            <p:ph idx="1"/>
          </p:nvPr>
        </p:nvSpPr>
        <p:spPr/>
        <p:txBody>
          <a:bodyPr>
            <a:normAutofit lnSpcReduction="10000"/>
          </a:bodyPr>
          <a:lstStyle/>
          <a:p>
            <a:r>
              <a:rPr lang="en-IE" dirty="0" smtClean="0"/>
              <a:t>Section 6: Conclusion</a:t>
            </a:r>
          </a:p>
          <a:p>
            <a:pPr lvl="1"/>
            <a:r>
              <a:rPr lang="en-IE" dirty="0" smtClean="0"/>
              <a:t>Restate </a:t>
            </a:r>
            <a:r>
              <a:rPr lang="en-IE" dirty="0"/>
              <a:t>the main idea of your </a:t>
            </a:r>
            <a:r>
              <a:rPr lang="en-IE" dirty="0" smtClean="0"/>
              <a:t>essay – use the terms of the question and your position on it</a:t>
            </a:r>
          </a:p>
          <a:p>
            <a:pPr lvl="1"/>
            <a:r>
              <a:rPr lang="en-IE" dirty="0" smtClean="0"/>
              <a:t>Summarise </a:t>
            </a:r>
            <a:r>
              <a:rPr lang="en-IE" dirty="0"/>
              <a:t>the </a:t>
            </a:r>
            <a:r>
              <a:rPr lang="en-IE" dirty="0" smtClean="0"/>
              <a:t>points you have made without completely repeating yourself</a:t>
            </a:r>
            <a:endParaRPr lang="en-IE" dirty="0"/>
          </a:p>
          <a:p>
            <a:pPr lvl="1"/>
            <a:r>
              <a:rPr lang="en-IE" dirty="0"/>
              <a:t>Leave the reader with an interesting final </a:t>
            </a:r>
            <a:r>
              <a:rPr lang="en-IE" dirty="0" smtClean="0"/>
              <a:t>impression </a:t>
            </a:r>
          </a:p>
          <a:p>
            <a:pPr lvl="1"/>
            <a:r>
              <a:rPr lang="en-IE" dirty="0" smtClean="0"/>
              <a:t>Perhaps include a reference to the impact of the poet’s work on you or an interesting quotation about the poet or from one of her poems</a:t>
            </a:r>
          </a:p>
          <a:p>
            <a:pPr lvl="1"/>
            <a:endParaRPr lang="en-IE" dirty="0"/>
          </a:p>
          <a:p>
            <a:endParaRPr lang="en-IE" dirty="0"/>
          </a:p>
        </p:txBody>
      </p:sp>
    </p:spTree>
    <p:extLst>
      <p:ext uri="{BB962C8B-B14F-4D97-AF65-F5344CB8AC3E}">
        <p14:creationId xmlns:p14="http://schemas.microsoft.com/office/powerpoint/2010/main" val="3442276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Marking</a:t>
            </a:r>
            <a:endParaRPr lang="en-IE" dirty="0"/>
          </a:p>
        </p:txBody>
      </p:sp>
      <p:sp>
        <p:nvSpPr>
          <p:cNvPr id="3" name="Content Placeholder 2"/>
          <p:cNvSpPr>
            <a:spLocks noGrp="1"/>
          </p:cNvSpPr>
          <p:nvPr>
            <p:ph idx="1"/>
          </p:nvPr>
        </p:nvSpPr>
        <p:spPr/>
        <p:txBody>
          <a:bodyPr>
            <a:normAutofit lnSpcReduction="10000"/>
          </a:bodyPr>
          <a:lstStyle/>
          <a:p>
            <a:r>
              <a:rPr lang="en-IE" b="1" dirty="0" smtClean="0"/>
              <a:t>P</a:t>
            </a:r>
            <a:r>
              <a:rPr lang="en-IE" dirty="0" smtClean="0"/>
              <a:t>: Clarity of </a:t>
            </a:r>
            <a:r>
              <a:rPr lang="en-IE" u="sng" dirty="0" smtClean="0"/>
              <a:t>p</a:t>
            </a:r>
            <a:r>
              <a:rPr lang="en-IE" dirty="0" smtClean="0"/>
              <a:t>urpose</a:t>
            </a:r>
          </a:p>
          <a:p>
            <a:pPr lvl="2"/>
            <a:r>
              <a:rPr lang="en-IE" dirty="0" smtClean="0"/>
              <a:t>Engagement with the set task (answering the question asked); 30%</a:t>
            </a:r>
          </a:p>
          <a:p>
            <a:r>
              <a:rPr lang="en-IE" b="1" dirty="0" smtClean="0"/>
              <a:t>C:</a:t>
            </a:r>
            <a:r>
              <a:rPr lang="en-IE" dirty="0" smtClean="0"/>
              <a:t> </a:t>
            </a:r>
            <a:r>
              <a:rPr lang="en-IE" u="sng" dirty="0" smtClean="0"/>
              <a:t>C</a:t>
            </a:r>
            <a:r>
              <a:rPr lang="en-IE" dirty="0" smtClean="0"/>
              <a:t>oherence of delivery</a:t>
            </a:r>
          </a:p>
          <a:p>
            <a:pPr lvl="2"/>
            <a:r>
              <a:rPr lang="en-IE" dirty="0" smtClean="0"/>
              <a:t>Structuring your answer; 30%</a:t>
            </a:r>
          </a:p>
          <a:p>
            <a:r>
              <a:rPr lang="en-IE" b="1" dirty="0" smtClean="0"/>
              <a:t>L: </a:t>
            </a:r>
            <a:r>
              <a:rPr lang="en-IE" dirty="0" smtClean="0"/>
              <a:t>Efficiency of </a:t>
            </a:r>
            <a:r>
              <a:rPr lang="en-IE" u="sng" dirty="0" smtClean="0"/>
              <a:t>l</a:t>
            </a:r>
            <a:r>
              <a:rPr lang="en-IE" dirty="0" smtClean="0"/>
              <a:t>anguage use</a:t>
            </a:r>
          </a:p>
          <a:p>
            <a:pPr lvl="2"/>
            <a:r>
              <a:rPr lang="en-IE" dirty="0" smtClean="0"/>
              <a:t>Quality of expression, management and control of language; 30%</a:t>
            </a:r>
          </a:p>
          <a:p>
            <a:r>
              <a:rPr lang="en-IE" b="1" dirty="0" smtClean="0"/>
              <a:t>M:</a:t>
            </a:r>
            <a:r>
              <a:rPr lang="en-IE" dirty="0" smtClean="0"/>
              <a:t> </a:t>
            </a:r>
            <a:r>
              <a:rPr lang="en-IE" u="sng" dirty="0" smtClean="0"/>
              <a:t>M</a:t>
            </a:r>
            <a:r>
              <a:rPr lang="en-IE" dirty="0" smtClean="0"/>
              <a:t>echanics</a:t>
            </a:r>
          </a:p>
          <a:p>
            <a:pPr lvl="2"/>
            <a:r>
              <a:rPr lang="en-IE" dirty="0" smtClean="0"/>
              <a:t>Spelling and grammar; 10%</a:t>
            </a:r>
          </a:p>
          <a:p>
            <a:pPr lvl="2"/>
            <a:endParaRPr lang="en-IE" dirty="0"/>
          </a:p>
        </p:txBody>
      </p:sp>
    </p:spTree>
    <p:extLst>
      <p:ext uri="{BB962C8B-B14F-4D97-AF65-F5344CB8AC3E}">
        <p14:creationId xmlns:p14="http://schemas.microsoft.com/office/powerpoint/2010/main" val="2624250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IE" dirty="0" smtClean="0"/>
              <a:t>Example: 2013</a:t>
            </a:r>
            <a:endParaRPr lang="en-IE" dirty="0"/>
          </a:p>
        </p:txBody>
      </p:sp>
      <p:sp>
        <p:nvSpPr>
          <p:cNvPr id="3" name="Content Placeholder 2"/>
          <p:cNvSpPr>
            <a:spLocks noGrp="1"/>
          </p:cNvSpPr>
          <p:nvPr>
            <p:ph idx="1"/>
          </p:nvPr>
        </p:nvSpPr>
        <p:spPr>
          <a:xfrm>
            <a:off x="457200" y="1196752"/>
            <a:ext cx="8229600" cy="5184576"/>
          </a:xfrm>
        </p:spPr>
        <p:txBody>
          <a:bodyPr>
            <a:normAutofit fontScale="92500"/>
          </a:bodyPr>
          <a:lstStyle/>
          <a:p>
            <a:pPr marL="0" indent="0">
              <a:buNone/>
            </a:pPr>
            <a:r>
              <a:rPr lang="en-IE" dirty="0" smtClean="0"/>
              <a:t>“Bishop’s carefully judged </a:t>
            </a:r>
            <a:r>
              <a:rPr lang="en-IE" b="1" dirty="0" smtClean="0"/>
              <a:t>use of language </a:t>
            </a:r>
            <a:r>
              <a:rPr lang="en-IE" dirty="0" smtClean="0"/>
              <a:t>aids the reader to uncover the </a:t>
            </a:r>
            <a:r>
              <a:rPr lang="en-IE" b="1" dirty="0" smtClean="0"/>
              <a:t>intensity of feeling </a:t>
            </a:r>
            <a:r>
              <a:rPr lang="en-IE" dirty="0" smtClean="0"/>
              <a:t>in her poetry.”</a:t>
            </a:r>
          </a:p>
          <a:p>
            <a:pPr marL="0" indent="0">
              <a:buNone/>
            </a:pPr>
            <a:r>
              <a:rPr lang="en-IE" dirty="0" smtClean="0"/>
              <a:t>To what extent do you agree with the above statement?</a:t>
            </a:r>
          </a:p>
          <a:p>
            <a:r>
              <a:rPr lang="en-IE" dirty="0" smtClean="0"/>
              <a:t>Consider:</a:t>
            </a:r>
          </a:p>
          <a:p>
            <a:pPr lvl="1"/>
            <a:r>
              <a:rPr lang="en-IE" dirty="0" smtClean="0"/>
              <a:t>What exactly am I being asked to focus on?</a:t>
            </a:r>
          </a:p>
          <a:p>
            <a:pPr lvl="2"/>
            <a:r>
              <a:rPr lang="en-IE" dirty="0" smtClean="0"/>
              <a:t>How does Bishop’s language convey the strength of feeling in her work?</a:t>
            </a:r>
          </a:p>
          <a:p>
            <a:pPr lvl="1"/>
            <a:r>
              <a:rPr lang="en-IE" dirty="0" smtClean="0"/>
              <a:t>Do I agree with the statement and to what extent?</a:t>
            </a:r>
          </a:p>
          <a:p>
            <a:pPr lvl="2"/>
            <a:r>
              <a:rPr lang="en-IE" dirty="0" smtClean="0"/>
              <a:t>Totally, wholeheartedly, to a certain extent, not at all </a:t>
            </a:r>
            <a:r>
              <a:rPr lang="en-IE" dirty="0" err="1" smtClean="0"/>
              <a:t>etc</a:t>
            </a:r>
            <a:endParaRPr lang="en-IE" dirty="0" smtClean="0"/>
          </a:p>
          <a:p>
            <a:endParaRPr lang="en-IE" dirty="0"/>
          </a:p>
        </p:txBody>
      </p:sp>
    </p:spTree>
    <p:extLst>
      <p:ext uri="{BB962C8B-B14F-4D97-AF65-F5344CB8AC3E}">
        <p14:creationId xmlns:p14="http://schemas.microsoft.com/office/powerpoint/2010/main" val="1464111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264696"/>
          </a:xfrm>
        </p:spPr>
        <p:txBody>
          <a:bodyPr>
            <a:normAutofit fontScale="92500"/>
          </a:bodyPr>
          <a:lstStyle/>
          <a:p>
            <a:r>
              <a:rPr lang="en-IE" dirty="0" smtClean="0"/>
              <a:t>What poems best illustrate Bishop’s </a:t>
            </a:r>
            <a:r>
              <a:rPr lang="en-IE" b="1" dirty="0" smtClean="0"/>
              <a:t>carefully judged use of language</a:t>
            </a:r>
            <a:r>
              <a:rPr lang="en-IE" dirty="0" smtClean="0"/>
              <a:t> and </a:t>
            </a:r>
            <a:r>
              <a:rPr lang="en-IE" b="1" dirty="0" smtClean="0"/>
              <a:t>intensity of feeling</a:t>
            </a:r>
            <a:r>
              <a:rPr lang="en-IE" dirty="0" smtClean="0"/>
              <a:t>?</a:t>
            </a:r>
          </a:p>
          <a:p>
            <a:pPr lvl="1"/>
            <a:r>
              <a:rPr lang="en-IE" dirty="0" smtClean="0"/>
              <a:t>Carefully-judged use of language evident in all the poems we have studied</a:t>
            </a:r>
          </a:p>
          <a:p>
            <a:pPr lvl="1"/>
            <a:r>
              <a:rPr lang="en-IE" dirty="0" smtClean="0"/>
              <a:t>Best for intensity of feeling:</a:t>
            </a:r>
          </a:p>
          <a:p>
            <a:pPr lvl="2"/>
            <a:r>
              <a:rPr lang="en-IE" dirty="0" smtClean="0"/>
              <a:t>“In the Waiting Room” – horror, confusion, disgust </a:t>
            </a:r>
            <a:r>
              <a:rPr lang="en-IE" dirty="0" err="1" smtClean="0"/>
              <a:t>etc</a:t>
            </a:r>
            <a:endParaRPr lang="en-IE" dirty="0" smtClean="0"/>
          </a:p>
          <a:p>
            <a:pPr lvl="2"/>
            <a:r>
              <a:rPr lang="en-IE" dirty="0" smtClean="0"/>
              <a:t>“The Fish” – admiration, triumph, fascination, pride </a:t>
            </a:r>
            <a:r>
              <a:rPr lang="en-IE" dirty="0" err="1" smtClean="0"/>
              <a:t>etc</a:t>
            </a:r>
            <a:endParaRPr lang="en-IE" dirty="0" smtClean="0"/>
          </a:p>
          <a:p>
            <a:pPr lvl="2"/>
            <a:r>
              <a:rPr lang="en-IE" dirty="0" smtClean="0"/>
              <a:t>“Questions of Travel” – lack of stable home </a:t>
            </a:r>
            <a:r>
              <a:rPr lang="en-IE" dirty="0" err="1" smtClean="0"/>
              <a:t>etc</a:t>
            </a:r>
            <a:endParaRPr lang="en-IE" dirty="0" smtClean="0"/>
          </a:p>
          <a:p>
            <a:pPr lvl="2"/>
            <a:r>
              <a:rPr lang="en-IE" dirty="0" smtClean="0"/>
              <a:t>“The Prodigal” – shame, lack of stable home, pain </a:t>
            </a:r>
            <a:r>
              <a:rPr lang="en-IE" dirty="0" err="1" smtClean="0"/>
              <a:t>etc</a:t>
            </a:r>
            <a:endParaRPr lang="en-IE" dirty="0" smtClean="0"/>
          </a:p>
          <a:p>
            <a:pPr lvl="2"/>
            <a:r>
              <a:rPr lang="en-IE" dirty="0" smtClean="0"/>
              <a:t>OR any others of your choice</a:t>
            </a:r>
          </a:p>
          <a:p>
            <a:pPr lvl="1"/>
            <a:r>
              <a:rPr lang="en-IE" dirty="0" smtClean="0"/>
              <a:t>What quotes can I use to show where Bishop’s language use aids us to uncover the intensity of feeling in the poems?</a:t>
            </a:r>
          </a:p>
          <a:p>
            <a:pPr lvl="1"/>
            <a:r>
              <a:rPr lang="en-IE" dirty="0" smtClean="0"/>
              <a:t>NB – the poet’s feelings, not ours!</a:t>
            </a:r>
            <a:endParaRPr lang="en-IE" dirty="0"/>
          </a:p>
        </p:txBody>
      </p:sp>
    </p:spTree>
    <p:extLst>
      <p:ext uri="{BB962C8B-B14F-4D97-AF65-F5344CB8AC3E}">
        <p14:creationId xmlns:p14="http://schemas.microsoft.com/office/powerpoint/2010/main" val="115880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Marking Scheme </a:t>
            </a:r>
            <a:endParaRPr lang="en-IE" dirty="0"/>
          </a:p>
        </p:txBody>
      </p:sp>
      <p:sp>
        <p:nvSpPr>
          <p:cNvPr id="3" name="Content Placeholder 2"/>
          <p:cNvSpPr>
            <a:spLocks noGrp="1"/>
          </p:cNvSpPr>
          <p:nvPr>
            <p:ph idx="1"/>
          </p:nvPr>
        </p:nvSpPr>
        <p:spPr>
          <a:xfrm>
            <a:off x="457200" y="1268760"/>
            <a:ext cx="8229600" cy="5328592"/>
          </a:xfrm>
        </p:spPr>
        <p:txBody>
          <a:bodyPr>
            <a:normAutofit fontScale="70000" lnSpcReduction="20000"/>
          </a:bodyPr>
          <a:lstStyle/>
          <a:p>
            <a:r>
              <a:rPr lang="en-IE" dirty="0" smtClean="0"/>
              <a:t>Reward responses that show clear evidence of engagement with “carefully judged use of language” and “intensity of feeling” (though not necessarily equally) in Bishop’s poetry. Allow that “aids the reader to uncover” may be addressed explicitly or implicitly.</a:t>
            </a:r>
          </a:p>
          <a:p>
            <a:pPr lvl="1"/>
            <a:r>
              <a:rPr lang="en-IE" dirty="0" smtClean="0"/>
              <a:t>Code </a:t>
            </a:r>
            <a:r>
              <a:rPr lang="en-IE" b="1" dirty="0" smtClean="0"/>
              <a:t>UL</a:t>
            </a:r>
            <a:r>
              <a:rPr lang="en-IE" dirty="0" smtClean="0"/>
              <a:t> for carefully judged use of language</a:t>
            </a:r>
          </a:p>
          <a:p>
            <a:pPr lvl="1"/>
            <a:r>
              <a:rPr lang="en-IE" dirty="0" smtClean="0"/>
              <a:t>Code </a:t>
            </a:r>
            <a:r>
              <a:rPr lang="en-IE" b="1" dirty="0" smtClean="0"/>
              <a:t>IF</a:t>
            </a:r>
            <a:r>
              <a:rPr lang="en-IE" dirty="0" smtClean="0"/>
              <a:t> for intensity of feeling</a:t>
            </a:r>
          </a:p>
          <a:p>
            <a:r>
              <a:rPr lang="en-IE" dirty="0" smtClean="0"/>
              <a:t>Material might be drawn from the following:</a:t>
            </a:r>
          </a:p>
          <a:p>
            <a:pPr lvl="1"/>
            <a:r>
              <a:rPr lang="en-IE" dirty="0" smtClean="0"/>
              <a:t>precise language highlights memorable/emotional encounters with places/people/animals</a:t>
            </a:r>
          </a:p>
          <a:p>
            <a:pPr lvl="1"/>
            <a:r>
              <a:rPr lang="en-IE" dirty="0" smtClean="0"/>
              <a:t>absorbing reflections/preoccupations revealed through a wide range of tones/moods</a:t>
            </a:r>
          </a:p>
          <a:p>
            <a:pPr lvl="1"/>
            <a:r>
              <a:rPr lang="en-IE" dirty="0" smtClean="0"/>
              <a:t>clearly-defined personal experiences suggest hidden depths of emotion</a:t>
            </a:r>
          </a:p>
          <a:p>
            <a:pPr lvl="1"/>
            <a:r>
              <a:rPr lang="en-IE" dirty="0" smtClean="0"/>
              <a:t>control of emotions and the presence/absence of moralizing about childhood, nature and death</a:t>
            </a:r>
          </a:p>
          <a:p>
            <a:pPr lvl="1"/>
            <a:r>
              <a:rPr lang="en-IE" dirty="0" smtClean="0"/>
              <a:t>moments of insight/epiphany heightened by vivid detail, striking imagery/symbolism</a:t>
            </a:r>
            <a:endParaRPr lang="en-IE" dirty="0"/>
          </a:p>
        </p:txBody>
      </p:sp>
    </p:spTree>
    <p:extLst>
      <p:ext uri="{BB962C8B-B14F-4D97-AF65-F5344CB8AC3E}">
        <p14:creationId xmlns:p14="http://schemas.microsoft.com/office/powerpoint/2010/main" val="11570477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fontScale="85000" lnSpcReduction="20000"/>
          </a:bodyPr>
          <a:lstStyle/>
          <a:p>
            <a:r>
              <a:rPr lang="en-IE" dirty="0" smtClean="0"/>
              <a:t>Three possible approaches to this question:</a:t>
            </a:r>
          </a:p>
          <a:p>
            <a:pPr marL="514350" indent="-514350">
              <a:buAutoNum type="arabicPeriod"/>
            </a:pPr>
            <a:r>
              <a:rPr lang="en-IE" dirty="0" smtClean="0"/>
              <a:t>Examine each poem (one per section), showing how Bishop’s use of language (UL) in that poem conveys the intensity (strength) of feeling  (IF)– poem-by-poem approach</a:t>
            </a:r>
          </a:p>
          <a:p>
            <a:pPr marL="0" indent="0">
              <a:buNone/>
            </a:pPr>
            <a:r>
              <a:rPr lang="en-IE" dirty="0" smtClean="0"/>
              <a:t>OR</a:t>
            </a:r>
          </a:p>
          <a:p>
            <a:pPr marL="0" indent="0">
              <a:buNone/>
            </a:pPr>
            <a:r>
              <a:rPr lang="en-IE" dirty="0" smtClean="0"/>
              <a:t>2. Take four examples of her use of language, </a:t>
            </a:r>
            <a:r>
              <a:rPr lang="en-IE" dirty="0" err="1" smtClean="0"/>
              <a:t>eg</a:t>
            </a:r>
            <a:r>
              <a:rPr lang="en-IE" dirty="0" smtClean="0"/>
              <a:t> microscopic description, confessional style, simple language, interesting metaphors and similes (one per section) and in each section, show examples of how these convey the feelings in a number of poems</a:t>
            </a:r>
          </a:p>
          <a:p>
            <a:pPr marL="0" indent="0">
              <a:buNone/>
            </a:pPr>
            <a:r>
              <a:rPr lang="en-IE" dirty="0" err="1" smtClean="0"/>
              <a:t>Eg</a:t>
            </a:r>
            <a:r>
              <a:rPr lang="en-IE" dirty="0" smtClean="0"/>
              <a:t>: First point: Confessional style used in “In the Waiting Room” (UL) to convey her internal emotional struggle (IF)(quote) and in “The Fish” to convey her admiration of the fish’s endurance (quote)</a:t>
            </a:r>
          </a:p>
          <a:p>
            <a:pPr marL="514350" indent="-514350">
              <a:buFont typeface="+mj-lt"/>
              <a:buAutoNum type="arabicPeriod"/>
            </a:pPr>
            <a:endParaRPr lang="en-IE" dirty="0" smtClean="0"/>
          </a:p>
          <a:p>
            <a:pPr marL="514350" indent="-514350">
              <a:buFont typeface="+mj-lt"/>
              <a:buAutoNum type="arabicPeriod"/>
            </a:pPr>
            <a:endParaRPr lang="en-IE" dirty="0"/>
          </a:p>
        </p:txBody>
      </p:sp>
    </p:spTree>
    <p:extLst>
      <p:ext uri="{BB962C8B-B14F-4D97-AF65-F5344CB8AC3E}">
        <p14:creationId xmlns:p14="http://schemas.microsoft.com/office/powerpoint/2010/main" val="31387368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fontScale="92500" lnSpcReduction="10000"/>
          </a:bodyPr>
          <a:lstStyle/>
          <a:p>
            <a:pPr marL="0" indent="0">
              <a:buNone/>
            </a:pPr>
            <a:r>
              <a:rPr lang="en-IE" dirty="0" smtClean="0"/>
              <a:t>OR</a:t>
            </a:r>
          </a:p>
          <a:p>
            <a:pPr marL="0" indent="0">
              <a:buNone/>
            </a:pPr>
            <a:r>
              <a:rPr lang="en-IE" dirty="0" smtClean="0"/>
              <a:t>3. Take four examples of the intensity of feeling in her poems and show how her language use creates this</a:t>
            </a:r>
          </a:p>
          <a:p>
            <a:pPr marL="0" indent="0">
              <a:buNone/>
            </a:pPr>
            <a:r>
              <a:rPr lang="en-IE" dirty="0" err="1" smtClean="0"/>
              <a:t>Eg</a:t>
            </a:r>
            <a:r>
              <a:rPr lang="en-IE" dirty="0" smtClean="0"/>
              <a:t>: First point: Bishop’s sense of the lack of a stable home (IF) in her life comes across strongly in a number of her poems. Her use of rhetorical questions in “Questions of Travel” conveys this strongly as she wonders “Should we have stayed at home, wherever that may be?” (UL) - elaborate</a:t>
            </a:r>
          </a:p>
          <a:p>
            <a:pPr marL="0" indent="0">
              <a:buNone/>
            </a:pPr>
            <a:r>
              <a:rPr lang="en-IE" dirty="0" smtClean="0"/>
              <a:t>NB: If using approaches 2 or 3, ensure that you cover at least four poems in the course of your answer</a:t>
            </a:r>
          </a:p>
          <a:p>
            <a:pPr marL="0" indent="0">
              <a:buNone/>
            </a:pPr>
            <a:endParaRPr lang="en-IE" dirty="0"/>
          </a:p>
        </p:txBody>
      </p:sp>
    </p:spTree>
    <p:extLst>
      <p:ext uri="{BB962C8B-B14F-4D97-AF65-F5344CB8AC3E}">
        <p14:creationId xmlns:p14="http://schemas.microsoft.com/office/powerpoint/2010/main" val="2359024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Sample Opening</a:t>
            </a:r>
            <a:endParaRPr lang="en-IE" dirty="0"/>
          </a:p>
        </p:txBody>
      </p:sp>
      <p:sp>
        <p:nvSpPr>
          <p:cNvPr id="3" name="Content Placeholder 2"/>
          <p:cNvSpPr>
            <a:spLocks noGrp="1"/>
          </p:cNvSpPr>
          <p:nvPr>
            <p:ph idx="1"/>
          </p:nvPr>
        </p:nvSpPr>
        <p:spPr/>
        <p:txBody>
          <a:bodyPr>
            <a:normAutofit fontScale="92500" lnSpcReduction="20000"/>
          </a:bodyPr>
          <a:lstStyle/>
          <a:p>
            <a:r>
              <a:rPr lang="en-IE" dirty="0" smtClean="0"/>
              <a:t>I agree wholeheartedly that Elizabeth Bishop’s carefully judged use of language aids the reader to uncover the intensity of feeling in her work. Her minute descriptions, interesting and unusual similes, confessional style and many other features of her language use help to convey a wide variety of emotions, from distress and confusion to admiration and triumph. This skill is evident throughout her work, but I believe it can be particularly well illustrated in “The Fish”, “In the Waiting Room”, “The Prodigal” and “Questions of Travel”. </a:t>
            </a:r>
            <a:endParaRPr lang="en-IE" dirty="0"/>
          </a:p>
        </p:txBody>
      </p:sp>
    </p:spTree>
    <p:extLst>
      <p:ext uri="{BB962C8B-B14F-4D97-AF65-F5344CB8AC3E}">
        <p14:creationId xmlns:p14="http://schemas.microsoft.com/office/powerpoint/2010/main" val="36362009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1127</Words>
  <Application>Microsoft Office PowerPoint</Application>
  <PresentationFormat>On-screen Show (4:3)</PresentationFormat>
  <Paragraphs>81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Poetry – Structuring An Answer</vt:lpstr>
      <vt:lpstr>Approaching the Question</vt:lpstr>
      <vt:lpstr>PowerPoint Presentation</vt:lpstr>
      <vt:lpstr>General Outline of Structure</vt:lpstr>
      <vt:lpstr>PowerPoint Presentation</vt:lpstr>
      <vt:lpstr>PowerPoint Presentation</vt:lpstr>
      <vt:lpstr>Marking</vt:lpstr>
      <vt:lpstr>Example: 2013</vt:lpstr>
      <vt:lpstr>PowerPoint Presentation</vt:lpstr>
      <vt:lpstr>Marking Scheme </vt:lpstr>
      <vt:lpstr>PowerPoint Presentation</vt:lpstr>
      <vt:lpstr>PowerPoint Presentation</vt:lpstr>
      <vt:lpstr>Sample Opening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Poetry – Structuring An Answer</dc:title>
  <dc:creator>Tracey</dc:creator>
  <cp:lastModifiedBy>Tracey</cp:lastModifiedBy>
  <cp:revision>7</cp:revision>
  <dcterms:created xsi:type="dcterms:W3CDTF">2016-01-31T21:01:54Z</dcterms:created>
  <dcterms:modified xsi:type="dcterms:W3CDTF">2016-01-31T22:11:11Z</dcterms:modified>
</cp:coreProperties>
</file>